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9" r:id="rId2"/>
    <p:sldId id="266" r:id="rId3"/>
    <p:sldId id="267" r:id="rId4"/>
    <p:sldId id="263" r:id="rId5"/>
    <p:sldId id="257" r:id="rId6"/>
    <p:sldId id="264" r:id="rId7"/>
    <p:sldId id="265" r:id="rId8"/>
    <p:sldId id="268" r:id="rId9"/>
    <p:sldId id="269" r:id="rId10"/>
    <p:sldId id="27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462" autoAdjust="0"/>
  </p:normalViewPr>
  <p:slideViewPr>
    <p:cSldViewPr snapToGrid="0" snapToObjects="1">
      <p:cViewPr varScale="1">
        <p:scale>
          <a:sx n="91" d="100"/>
          <a:sy n="91" d="100"/>
        </p:scale>
        <p:origin x="-16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964736-5989-C349-B267-D44C3E28794B}" type="datetimeFigureOut">
              <a:rPr lang="en-US" smtClean="0"/>
              <a:t>6/26/14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C62F09-000E-9946-8E32-579209004E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595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Hi.</a:t>
            </a:r>
            <a:r>
              <a:rPr lang="en-US" baseline="0" dirty="0" smtClean="0"/>
              <a:t> My name is David and I’m going to tell you about </a:t>
            </a:r>
            <a:r>
              <a:rPr lang="en-US" baseline="0" dirty="0" err="1" smtClean="0"/>
              <a:t>RxFx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62F09-000E-9946-8E32-579209004ED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34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RxFx</a:t>
            </a:r>
            <a:r>
              <a:rPr lang="en-US" baseline="0" dirty="0" smtClean="0"/>
              <a:t> aims to provide people with recommendations that are personally tailored to the side effects they are most wanting to avoid.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62F09-000E-9946-8E32-579209004E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715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2D533-7D38-D74E-B6CB-0D7DD3BF2493}" type="datetimeFigureOut">
              <a:rPr lang="en-US" smtClean="0"/>
              <a:t>6/26/14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38CD9-960B-5449-BBAE-C52CA324CF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localhost:5000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4" Type="http://schemas.openxmlformats.org/officeDocument/2006/relationships/image" Target="../media/image4.jp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RxFx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David J. Paulsen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837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7425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2667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We all have </a:t>
            </a:r>
            <a:r>
              <a:rPr lang="en-US" sz="4000" dirty="0" smtClean="0">
                <a:solidFill>
                  <a:srgbClr val="95B3D7"/>
                </a:solidFill>
              </a:rPr>
              <a:t>different</a:t>
            </a:r>
            <a:r>
              <a:rPr lang="en-US" sz="4000" dirty="0" smtClean="0"/>
              <a:t> needs.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554742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926675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Finding the right Rx is costly in terms</a:t>
            </a:r>
          </a:p>
          <a:p>
            <a:pPr marL="0" indent="0" algn="ctr">
              <a:buNone/>
            </a:pPr>
            <a:r>
              <a:rPr lang="en-US" sz="4000" dirty="0" smtClean="0"/>
              <a:t>of both </a:t>
            </a:r>
            <a:r>
              <a:rPr lang="en-US" sz="4000" i="1" dirty="0" smtClean="0">
                <a:solidFill>
                  <a:srgbClr val="95B3D7"/>
                </a:solidFill>
              </a:rPr>
              <a:t>time</a:t>
            </a:r>
            <a:r>
              <a:rPr lang="en-US" sz="4000" dirty="0" smtClean="0">
                <a:solidFill>
                  <a:srgbClr val="95B3D7"/>
                </a:solidFill>
              </a:rPr>
              <a:t> </a:t>
            </a:r>
            <a:r>
              <a:rPr lang="en-US" sz="4000" dirty="0" smtClean="0"/>
              <a:t>and </a:t>
            </a:r>
            <a:r>
              <a:rPr lang="en-US" sz="4000" i="1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comfort</a:t>
            </a:r>
            <a:r>
              <a:rPr lang="en-US" sz="4000" dirty="0" smtClean="0"/>
              <a:t>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33847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hlinkClick r:id="rId3"/>
              </a:rPr>
              <a:t>RxFx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478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Source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openFDA</a:t>
            </a:r>
            <a:r>
              <a:rPr lang="en-US" dirty="0" smtClean="0"/>
              <a:t> database: </a:t>
            </a:r>
          </a:p>
          <a:p>
            <a:pPr lvl="1"/>
            <a:r>
              <a:rPr lang="en-US" dirty="0" smtClean="0"/>
              <a:t>3 million records self- or physician-reported entries from around the world</a:t>
            </a:r>
          </a:p>
          <a:p>
            <a:pPr lvl="1"/>
            <a:r>
              <a:rPr lang="en-US" dirty="0" smtClean="0"/>
              <a:t>more than 320k drug listings</a:t>
            </a:r>
          </a:p>
          <a:p>
            <a:pPr lvl="1"/>
            <a:r>
              <a:rPr lang="en-US" dirty="0" smtClean="0"/>
              <a:t>16k </a:t>
            </a:r>
            <a:r>
              <a:rPr lang="en-US" dirty="0"/>
              <a:t>side effect </a:t>
            </a:r>
            <a:r>
              <a:rPr lang="en-US" dirty="0" smtClean="0"/>
              <a:t>listings</a:t>
            </a:r>
          </a:p>
          <a:p>
            <a:pPr lvl="1"/>
            <a:r>
              <a:rPr lang="en-US" dirty="0"/>
              <a:t>6.1 million side effects by </a:t>
            </a:r>
            <a:r>
              <a:rPr lang="en-US" dirty="0" smtClean="0"/>
              <a:t>indication</a:t>
            </a:r>
          </a:p>
          <a:p>
            <a:pPr lvl="1"/>
            <a:r>
              <a:rPr lang="en-US" dirty="0" smtClean="0"/>
              <a:t>13k indications </a:t>
            </a:r>
            <a:r>
              <a:rPr lang="en-US" dirty="0"/>
              <a:t>(e.g. depression)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55216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15301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reduced </a:t>
            </a:r>
            <a:r>
              <a:rPr lang="en-US" dirty="0" smtClean="0"/>
              <a:t>~320k drug listings to ~90k</a:t>
            </a:r>
            <a:endParaRPr lang="en-US" dirty="0"/>
          </a:p>
          <a:p>
            <a:pPr lvl="2"/>
            <a:r>
              <a:rPr lang="en-US" i="1" dirty="0" err="1" smtClean="0"/>
              <a:t>grep</a:t>
            </a:r>
            <a:r>
              <a:rPr lang="en-US" dirty="0"/>
              <a:t> </a:t>
            </a:r>
            <a:r>
              <a:rPr lang="en-US" dirty="0" smtClean="0"/>
              <a:t>&amp; </a:t>
            </a:r>
            <a:r>
              <a:rPr lang="en-US" i="1" dirty="0"/>
              <a:t>python pattern replacement,</a:t>
            </a:r>
            <a:r>
              <a:rPr lang="en-US" dirty="0" smtClean="0"/>
              <a:t> </a:t>
            </a:r>
            <a:r>
              <a:rPr lang="en-US" i="1" dirty="0" smtClean="0"/>
              <a:t>n</a:t>
            </a:r>
            <a:r>
              <a:rPr lang="en-US" i="1" dirty="0"/>
              <a:t>-gram </a:t>
            </a:r>
            <a:r>
              <a:rPr lang="en-US" i="1" dirty="0" smtClean="0"/>
              <a:t>similarity</a:t>
            </a:r>
          </a:p>
          <a:p>
            <a:pPr lvl="2"/>
            <a:endParaRPr lang="en-US" i="1" dirty="0" smtClean="0"/>
          </a:p>
          <a:p>
            <a:pPr lvl="1"/>
            <a:r>
              <a:rPr lang="en-US" dirty="0" smtClean="0"/>
              <a:t>reduced </a:t>
            </a:r>
            <a:r>
              <a:rPr lang="en-US" dirty="0" err="1" smtClean="0"/>
              <a:t>openFDA</a:t>
            </a:r>
            <a:r>
              <a:rPr lang="en-US" dirty="0" smtClean="0"/>
              <a:t> data set to tables listing the proportion of patients experiencing </a:t>
            </a:r>
          </a:p>
          <a:p>
            <a:pPr lvl="2"/>
            <a:r>
              <a:rPr lang="en-US" dirty="0" smtClean="0"/>
              <a:t>side effect </a:t>
            </a:r>
            <a:r>
              <a:rPr lang="en-US" i="1" dirty="0" smtClean="0">
                <a:solidFill>
                  <a:schemeClr val="accent6">
                    <a:lumMod val="75000"/>
                  </a:schemeClr>
                </a:solidFill>
              </a:rPr>
              <a:t>f</a:t>
            </a:r>
            <a:r>
              <a:rPr lang="en-US" dirty="0"/>
              <a:t> </a:t>
            </a:r>
            <a:r>
              <a:rPr lang="en-US" dirty="0" smtClean="0"/>
              <a:t>with drug </a:t>
            </a:r>
            <a:r>
              <a:rPr lang="en-US" i="1" dirty="0" smtClean="0">
                <a:solidFill>
                  <a:srgbClr val="E46C0A"/>
                </a:solidFill>
              </a:rPr>
              <a:t>x</a:t>
            </a:r>
            <a:r>
              <a:rPr lang="en-US" dirty="0" smtClean="0"/>
              <a:t> for indication </a:t>
            </a:r>
            <a:r>
              <a:rPr lang="en-US" i="1" dirty="0" smtClean="0">
                <a:solidFill>
                  <a:srgbClr val="E46C0A"/>
                </a:solidFill>
              </a:rPr>
              <a:t>y</a:t>
            </a:r>
            <a:r>
              <a:rPr lang="en-US" dirty="0" smtClean="0"/>
              <a:t>.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marL="914400" lvl="2" indent="0">
              <a:buNone/>
            </a:pPr>
            <a:r>
              <a:rPr lang="en-US" dirty="0" smtClean="0"/>
              <a:t>where </a:t>
            </a:r>
            <a:r>
              <a:rPr lang="en-US" i="1" dirty="0" err="1" smtClean="0"/>
              <a:t>ϖ</a:t>
            </a:r>
            <a:r>
              <a:rPr lang="en-US" dirty="0" smtClean="0"/>
              <a:t> = inverse of rank ordering preferences 1-</a:t>
            </a:r>
            <a:r>
              <a:rPr lang="en-US" i="1" dirty="0" smtClean="0"/>
              <a:t>k</a:t>
            </a:r>
            <a:r>
              <a:rPr lang="en-US" dirty="0" smtClean="0"/>
              <a:t> and </a:t>
            </a:r>
          </a:p>
          <a:p>
            <a:pPr marL="914400" lvl="2" indent="0">
              <a:buNone/>
            </a:pPr>
            <a:r>
              <a:rPr lang="en-US" i="1" dirty="0" err="1" smtClean="0"/>
              <a:t>ρ</a:t>
            </a:r>
            <a:r>
              <a:rPr lang="en-US" i="1" baseline="-25000" dirty="0" err="1" smtClean="0"/>
              <a:t>i,k</a:t>
            </a:r>
            <a:r>
              <a:rPr lang="en-US" dirty="0" smtClean="0"/>
              <a:t> = probabilities of side effects 1-</a:t>
            </a:r>
            <a:r>
              <a:rPr lang="en-US" i="1" dirty="0" smtClean="0"/>
              <a:t>k</a:t>
            </a:r>
            <a:r>
              <a:rPr lang="en-US" dirty="0" smtClean="0"/>
              <a:t> for drug </a:t>
            </a:r>
            <a:r>
              <a:rPr lang="en-US" i="1" dirty="0" err="1" smtClean="0"/>
              <a:t>i</a:t>
            </a:r>
            <a:endParaRPr lang="en-US" dirty="0" smtClean="0"/>
          </a:p>
          <a:p>
            <a:pPr marL="914400" lvl="2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62892" y="4513868"/>
            <a:ext cx="3167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Recommendation = </a:t>
            </a:r>
            <a:endParaRPr lang="en-US" sz="2800" dirty="0"/>
          </a:p>
        </p:txBody>
      </p:sp>
      <p:pic>
        <p:nvPicPr>
          <p:cNvPr id="5" name="Picture 4" descr="Screen Shot 2014-06-24 at 8.25.1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673" y="4194315"/>
            <a:ext cx="3952747" cy="124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99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David J. Paulsen</a:t>
            </a:r>
            <a:endParaRPr lang="en-US" dirty="0"/>
          </a:p>
        </p:txBody>
      </p:sp>
      <p:pic>
        <p:nvPicPr>
          <p:cNvPr id="4" name="Picture 3" descr="Screen Shot 2014-05-11 at 12.59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127" y="1712931"/>
            <a:ext cx="1778550" cy="146937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 descr="risk_gt_sure_inv_az160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415" y="4770033"/>
            <a:ext cx="2442123" cy="11749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Box 8"/>
          <p:cNvSpPr txBox="1"/>
          <p:nvPr/>
        </p:nvSpPr>
        <p:spPr>
          <a:xfrm>
            <a:off x="5694682" y="5944965"/>
            <a:ext cx="3098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Development of </a:t>
            </a:r>
          </a:p>
          <a:p>
            <a:pPr algn="ctr"/>
            <a:r>
              <a:rPr lang="en-US" dirty="0" smtClean="0"/>
              <a:t>Risky Decision Making</a:t>
            </a:r>
          </a:p>
        </p:txBody>
      </p:sp>
      <p:pic>
        <p:nvPicPr>
          <p:cNvPr id="12" name="Picture 11" descr="david_bw-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0439" y="2580054"/>
            <a:ext cx="2943640" cy="196242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4079" y="1653878"/>
            <a:ext cx="2976068" cy="122443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/>
          <p:cNvSpPr txBox="1"/>
          <p:nvPr/>
        </p:nvSpPr>
        <p:spPr>
          <a:xfrm>
            <a:off x="6196011" y="2878317"/>
            <a:ext cx="27641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Duke University</a:t>
            </a:r>
          </a:p>
          <a:p>
            <a:pPr algn="ctr"/>
            <a:r>
              <a:rPr lang="en-US" dirty="0" smtClean="0"/>
              <a:t>Center for Cognitive</a:t>
            </a:r>
          </a:p>
          <a:p>
            <a:pPr algn="ctr"/>
            <a:r>
              <a:rPr lang="en-US" dirty="0" smtClean="0"/>
              <a:t>Neuroscience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6"/>
          <a:srcRect l="132" r="132"/>
          <a:stretch/>
        </p:blipFill>
        <p:spPr>
          <a:xfrm>
            <a:off x="818127" y="4770033"/>
            <a:ext cx="1174932" cy="1174932"/>
          </a:xfrm>
          <a:prstGeom prst="ellipse">
            <a:avLst/>
          </a:prstGeom>
          <a:ln>
            <a:noFill/>
          </a:ln>
          <a:effectLst>
            <a:softEdge rad="12700"/>
          </a:effectLst>
        </p:spPr>
      </p:pic>
      <p:sp>
        <p:nvSpPr>
          <p:cNvPr id="15" name="TextBox 14"/>
          <p:cNvSpPr txBox="1"/>
          <p:nvPr/>
        </p:nvSpPr>
        <p:spPr>
          <a:xfrm>
            <a:off x="1811644" y="5046800"/>
            <a:ext cx="27482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University of Pittsburgh</a:t>
            </a:r>
          </a:p>
          <a:p>
            <a:pPr algn="ctr"/>
            <a:r>
              <a:rPr lang="en-US" dirty="0" smtClean="0"/>
              <a:t>Medical Center</a:t>
            </a:r>
          </a:p>
        </p:txBody>
      </p:sp>
    </p:spTree>
    <p:extLst>
      <p:ext uri="{BB962C8B-B14F-4D97-AF65-F5344CB8AC3E}">
        <p14:creationId xmlns:p14="http://schemas.microsoft.com/office/powerpoint/2010/main" val="2362214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26627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982932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483</TotalTime>
  <Words>196</Words>
  <Application>Microsoft Macintosh PowerPoint</Application>
  <PresentationFormat>On-screen Show (4:3)</PresentationFormat>
  <Paragraphs>39</Paragraphs>
  <Slides>10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Black</vt:lpstr>
      <vt:lpstr>RxFx</vt:lpstr>
      <vt:lpstr>PowerPoint Presentation</vt:lpstr>
      <vt:lpstr>PowerPoint Presentation</vt:lpstr>
      <vt:lpstr>RxFx</vt:lpstr>
      <vt:lpstr>Data Source</vt:lpstr>
      <vt:lpstr>Data Cleaning</vt:lpstr>
      <vt:lpstr>David J. Paulsen</vt:lpstr>
      <vt:lpstr>PowerPoint Presentation</vt:lpstr>
      <vt:lpstr>PowerPoint Presentation</vt:lpstr>
      <vt:lpstr>PowerPoint Presentation</vt:lpstr>
    </vt:vector>
  </TitlesOfParts>
  <Manager/>
  <Company>DUKE UNIVERSITY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David Paulsen</dc:creator>
  <cp:keywords/>
  <dc:description/>
  <cp:lastModifiedBy>David Paulsen</cp:lastModifiedBy>
  <cp:revision>70</cp:revision>
  <dcterms:created xsi:type="dcterms:W3CDTF">2014-06-22T01:29:04Z</dcterms:created>
  <dcterms:modified xsi:type="dcterms:W3CDTF">2014-06-26T17:15:18Z</dcterms:modified>
  <cp:category/>
</cp:coreProperties>
</file>

<file path=docProps/thumbnail.jpeg>
</file>